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60" r:id="rId5"/>
    <p:sldId id="259" r:id="rId6"/>
    <p:sldId id="261" r:id="rId7"/>
    <p:sldId id="262" r:id="rId8"/>
    <p:sldId id="263" r:id="rId9"/>
    <p:sldId id="264" r:id="rId10"/>
    <p:sldId id="265" r:id="rId11"/>
    <p:sldId id="267" r:id="rId12"/>
    <p:sldId id="268" r:id="rId13"/>
    <p:sldId id="266" r:id="rId14"/>
    <p:sldId id="269" r:id="rId15"/>
    <p:sldId id="270" r:id="rId16"/>
    <p:sldId id="275" r:id="rId17"/>
    <p:sldId id="271" r:id="rId18"/>
    <p:sldId id="277" r:id="rId19"/>
    <p:sldId id="272" r:id="rId20"/>
    <p:sldId id="278" r:id="rId21"/>
    <p:sldId id="273" r:id="rId22"/>
    <p:sldId id="276" r:id="rId23"/>
    <p:sldId id="279" r:id="rId24"/>
    <p:sldId id="280" r:id="rId25"/>
    <p:sldId id="281" r:id="rId26"/>
    <p:sldId id="282" r:id="rId27"/>
    <p:sldId id="283" r:id="rId28"/>
    <p:sldId id="284" r:id="rId29"/>
    <p:sldId id="286" r:id="rId30"/>
    <p:sldId id="274" r:id="rId31"/>
    <p:sldId id="287" r:id="rId32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55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38D1D7-8C6C-6AFB-51E9-CF061A40C0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FC96B69-720F-9226-1B3C-CD31D94D5A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97BE7F3-D0D4-F85D-8C8F-47B8BA98E57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974A382-083C-45CA-8AC5-B2DFCC8D1933}" type="datetimeFigureOut">
              <a:rPr lang="pt-BR" smtClean="0"/>
              <a:t>03/10/2023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5BF77A6-F4E4-67AA-F2B9-953A105882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8B85677-D2EE-48BB-A348-72B98F61C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545B344-A439-4614-B8D3-F48CAB2FDBA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675211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8DA960E-EAA1-88B1-EE8B-B4BBC8001E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C1410723-30FB-DF0A-56A1-00906ABC59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80281EC-1F8C-98C6-8175-F1D92CC5CFC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974A382-083C-45CA-8AC5-B2DFCC8D1933}" type="datetimeFigureOut">
              <a:rPr lang="pt-BR" smtClean="0"/>
              <a:t>03/10/2023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6AA2F79-0A97-CEA4-5A83-EC66FCCE48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9777A5B-881A-AD3F-E296-17C1B7C9E4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545B344-A439-4614-B8D3-F48CAB2FDBA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973273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8894D907-705E-30DA-347C-C36935E50C8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152022C5-1A40-A4D1-235A-74443B2DA8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E65AAD9-CD47-658A-B9D3-874F380D460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974A382-083C-45CA-8AC5-B2DFCC8D1933}" type="datetimeFigureOut">
              <a:rPr lang="pt-BR" smtClean="0"/>
              <a:t>03/10/2023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8009F56-8CC2-5E8B-7D32-3DD8BBA2BC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48A6D13-BBF7-0058-0E13-702CDD3943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545B344-A439-4614-B8D3-F48CAB2FDBA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252901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462D90E-31DF-0CF2-891A-6CFDA3055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1F7052E-B76A-1FF9-1B78-B8B8613A93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34C8530-1BA0-8C39-1DA3-980647DB956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974A382-083C-45CA-8AC5-B2DFCC8D1933}" type="datetimeFigureOut">
              <a:rPr lang="pt-BR" smtClean="0"/>
              <a:t>03/10/2023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AC88799-F015-925D-9F45-4C6180FAB4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F72BCE1-1709-3433-B235-CCAF38C826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545B344-A439-4614-B8D3-F48CAB2FDBA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545863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0E2AB2-3C3E-C132-C095-F94A4BFF64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2094573-E29F-1454-FBFA-DCB1AD2F7B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C830E05-CAEE-3A4C-55ED-B4B8A24378C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974A382-083C-45CA-8AC5-B2DFCC8D1933}" type="datetimeFigureOut">
              <a:rPr lang="pt-BR" smtClean="0"/>
              <a:t>03/10/2023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4DEA591-82F8-078E-75AF-74A94218DC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BED59C4-B87A-D56A-206C-4E86BB52F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545B344-A439-4614-B8D3-F48CAB2FDBA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319558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F110769-E469-A209-85BF-1F7F21D156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6D49280-8CEF-91FD-3A5D-0607C7CE02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40BEB962-60E8-A2E2-F5BD-6FEB90D555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B1B85EC8-723D-2BB8-A3DB-2C26DB9B0F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974A382-083C-45CA-8AC5-B2DFCC8D1933}" type="datetimeFigureOut">
              <a:rPr lang="pt-BR" smtClean="0"/>
              <a:t>03/10/2023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652B36C8-1B85-59A4-161B-5823534A9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2209D2DA-3DB6-A812-FC64-7607D80BD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545B344-A439-4614-B8D3-F48CAB2FDBA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670285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2E7BA5-EE3E-173B-5E71-FDF809F32E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A7C6822-7FC8-2865-19AB-1244F764E6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E60AB81C-0899-834B-BD91-8431DB0F6A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381A2959-5A1C-ED39-5F46-80A42A16570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BA6118FF-DC65-BD26-287A-F325E05ECE0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FABA8384-083D-081D-86A2-65BCF0DE62D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974A382-083C-45CA-8AC5-B2DFCC8D1933}" type="datetimeFigureOut">
              <a:rPr lang="pt-BR" smtClean="0"/>
              <a:t>03/10/2023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87ADE996-CB72-C8C2-4276-196DDC24D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81115F05-A010-9D2E-E129-903D1E1177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545B344-A439-4614-B8D3-F48CAB2FDBA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909993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E5EB4AF-340C-815E-455F-5629C5A93C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71C067F0-D39B-858D-D435-C3BECA28901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974A382-083C-45CA-8AC5-B2DFCC8D1933}" type="datetimeFigureOut">
              <a:rPr lang="pt-BR" smtClean="0"/>
              <a:t>03/10/2023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ACC4D9C8-4695-3FE3-047B-B4E932F1EA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12534EB-4F4F-D094-2713-BBE7875A06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545B344-A439-4614-B8D3-F48CAB2FDBA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601133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4A8151B8-BCC5-3158-BA6B-D09B5401B87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974A382-083C-45CA-8AC5-B2DFCC8D1933}" type="datetimeFigureOut">
              <a:rPr lang="pt-BR" smtClean="0"/>
              <a:t>03/10/2023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92059AC5-8125-3DE2-035E-D1F3408806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80208EFC-520F-0543-F412-9ABDF35F74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545B344-A439-4614-B8D3-F48CAB2FDBA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186531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C281963-5521-6521-1F77-A55BC4ED63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6EFB120-F45A-533E-3E70-D0B0CF9E66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C5B4035-5954-F5F9-2B0B-CBBDD6063F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91368C5-9609-28B0-262F-B03683BA94F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974A382-083C-45CA-8AC5-B2DFCC8D1933}" type="datetimeFigureOut">
              <a:rPr lang="pt-BR" smtClean="0"/>
              <a:t>03/10/2023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45905D7-762E-BC2F-331F-43E7C7130E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3DE147B7-FABE-4026-9224-99CFE31FE5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545B344-A439-4614-B8D3-F48CAB2FDBA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518380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DB6079-9558-6223-6332-87F3EBB200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D3A011EC-995E-5635-5544-1AD8DB27A3A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C260B4BF-BD05-11AD-8738-3EBB936C4F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D3FA15A-DB61-AE65-6987-C355C8A5042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974A382-083C-45CA-8AC5-B2DFCC8D1933}" type="datetimeFigureOut">
              <a:rPr lang="pt-BR" smtClean="0"/>
              <a:t>03/10/2023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F51FEFE-DFDF-8F3F-7AD7-8FD1BA0AB7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5C5929D2-FAA2-FD0E-1939-12373FDBA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545B344-A439-4614-B8D3-F48CAB2FDBA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495513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4476179A-A2CC-1E39-FCA1-60DFC8313B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dirty="0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26AB851-C3A5-FF49-D56D-D2CA8ECB3F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dirty="0"/>
              <a:t>Clique para editar os estilos de texto Mestres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4BD3223-0A8C-133E-9E3C-0DF6107FD3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pt-BR" dirty="0"/>
              <a:t>Professor Flávio Ricardo</a:t>
            </a:r>
          </a:p>
        </p:txBody>
      </p:sp>
      <p:pic>
        <p:nvPicPr>
          <p:cNvPr id="8" name="Gráfico 7">
            <a:extLst>
              <a:ext uri="{FF2B5EF4-FFF2-40B4-BE49-F238E27FC236}">
                <a16:creationId xmlns:a16="http://schemas.microsoft.com/office/drawing/2014/main" id="{43B1803D-8BD0-5D8E-7DC5-D63BA1E7ABF1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470853" y="5822661"/>
            <a:ext cx="644694" cy="909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5512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Kallisto Bold" panose="00000800000000000000" pitchFamily="50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965B32-5112-6146-FDDF-DBBD51CBC4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46617" y="1041400"/>
            <a:ext cx="5330093" cy="2387600"/>
          </a:xfrm>
        </p:spPr>
        <p:txBody>
          <a:bodyPr/>
          <a:lstStyle/>
          <a:p>
            <a:pPr algn="r"/>
            <a:r>
              <a:rPr lang="pt-BR" dirty="0">
                <a:solidFill>
                  <a:schemeClr val="bg1"/>
                </a:solidFill>
                <a:latin typeface="Kallisto Bold" panose="00000800000000000000" pitchFamily="50" charset="0"/>
              </a:rPr>
              <a:t>Conhecendo</a:t>
            </a:r>
            <a:r>
              <a:rPr lang="pt-BR" dirty="0">
                <a:latin typeface="Kallisto Bold" panose="00000800000000000000" pitchFamily="50" charset="0"/>
              </a:rPr>
              <a:t> </a:t>
            </a:r>
            <a:r>
              <a:rPr lang="pt-BR" dirty="0">
                <a:solidFill>
                  <a:schemeClr val="bg1"/>
                </a:solidFill>
                <a:latin typeface="Kallisto Bold" panose="00000800000000000000" pitchFamily="50" charset="0"/>
              </a:rPr>
              <a:t>o HTML5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EA6CF91-5E10-4902-D2ED-5515396B23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51255" y="5354928"/>
            <a:ext cx="3925455" cy="346119"/>
          </a:xfrm>
        </p:spPr>
        <p:txBody>
          <a:bodyPr>
            <a:normAutofit/>
          </a:bodyPr>
          <a:lstStyle/>
          <a:p>
            <a:pPr algn="r"/>
            <a:r>
              <a:rPr lang="pt-BR" sz="1800" dirty="0">
                <a:solidFill>
                  <a:schemeClr val="bg1"/>
                </a:solidFill>
                <a:latin typeface="Kallisto Medium" panose="00000600000000000000" pitchFamily="50" charset="0"/>
              </a:rPr>
              <a:t>Professor Flávio Ricardo</a:t>
            </a:r>
          </a:p>
        </p:txBody>
      </p:sp>
      <p:grpSp>
        <p:nvGrpSpPr>
          <p:cNvPr id="6" name="Gráfico 4">
            <a:extLst>
              <a:ext uri="{FF2B5EF4-FFF2-40B4-BE49-F238E27FC236}">
                <a16:creationId xmlns:a16="http://schemas.microsoft.com/office/drawing/2014/main" id="{0C93061E-1299-644A-98CB-ACE0B8452055}"/>
              </a:ext>
            </a:extLst>
          </p:cNvPr>
          <p:cNvGrpSpPr/>
          <p:nvPr/>
        </p:nvGrpSpPr>
        <p:grpSpPr>
          <a:xfrm>
            <a:off x="1015289" y="1503029"/>
            <a:ext cx="2973595" cy="4197235"/>
            <a:chOff x="1015289" y="1503029"/>
            <a:chExt cx="2973595" cy="4197235"/>
          </a:xfrm>
        </p:grpSpPr>
        <p:sp>
          <p:nvSpPr>
            <p:cNvPr id="7" name="Forma Livre: Forma 6">
              <a:extLst>
                <a:ext uri="{FF2B5EF4-FFF2-40B4-BE49-F238E27FC236}">
                  <a16:creationId xmlns:a16="http://schemas.microsoft.com/office/drawing/2014/main" id="{ECC0B7E5-D7FB-951F-8A4F-D819362DFEC3}"/>
                </a:ext>
              </a:extLst>
            </p:cNvPr>
            <p:cNvSpPr/>
            <p:nvPr/>
          </p:nvSpPr>
          <p:spPr>
            <a:xfrm>
              <a:off x="1015289" y="2327905"/>
              <a:ext cx="2973595" cy="3372359"/>
            </a:xfrm>
            <a:custGeom>
              <a:avLst/>
              <a:gdLst>
                <a:gd name="connsiteX0" fmla="*/ 2973596 w 2973595"/>
                <a:gd name="connsiteY0" fmla="*/ 0 h 3372359"/>
                <a:gd name="connsiteX1" fmla="*/ 2702682 w 2973595"/>
                <a:gd name="connsiteY1" fmla="*/ 3034756 h 3372359"/>
                <a:gd name="connsiteX2" fmla="*/ 1484963 w 2973595"/>
                <a:gd name="connsiteY2" fmla="*/ 3372359 h 3372359"/>
                <a:gd name="connsiteX3" fmla="*/ 270620 w 2973595"/>
                <a:gd name="connsiteY3" fmla="*/ 3035245 h 3372359"/>
                <a:gd name="connsiteX4" fmla="*/ 0 w 2973595"/>
                <a:gd name="connsiteY4" fmla="*/ 0 h 3372359"/>
                <a:gd name="connsiteX5" fmla="*/ 2973596 w 2973595"/>
                <a:gd name="connsiteY5" fmla="*/ 0 h 3372359"/>
                <a:gd name="connsiteX6" fmla="*/ 2973596 w 2973595"/>
                <a:gd name="connsiteY6" fmla="*/ 0 h 3372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73595" h="3372359">
                  <a:moveTo>
                    <a:pt x="2973596" y="0"/>
                  </a:moveTo>
                  <a:lnTo>
                    <a:pt x="2702682" y="3034756"/>
                  </a:lnTo>
                  <a:lnTo>
                    <a:pt x="1484963" y="3372359"/>
                  </a:lnTo>
                  <a:lnTo>
                    <a:pt x="270620" y="3035245"/>
                  </a:lnTo>
                  <a:lnTo>
                    <a:pt x="0" y="0"/>
                  </a:lnTo>
                  <a:lnTo>
                    <a:pt x="2973596" y="0"/>
                  </a:lnTo>
                  <a:lnTo>
                    <a:pt x="2973596" y="0"/>
                  </a:lnTo>
                  <a:close/>
                </a:path>
              </a:pathLst>
            </a:custGeom>
            <a:solidFill>
              <a:srgbClr val="E44D26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" name="Forma Livre: Forma 7">
              <a:extLst>
                <a:ext uri="{FF2B5EF4-FFF2-40B4-BE49-F238E27FC236}">
                  <a16:creationId xmlns:a16="http://schemas.microsoft.com/office/drawing/2014/main" id="{530ABCA0-05B6-CFF8-D2D8-F9ACE61A95E8}"/>
                </a:ext>
              </a:extLst>
            </p:cNvPr>
            <p:cNvSpPr/>
            <p:nvPr/>
          </p:nvSpPr>
          <p:spPr>
            <a:xfrm>
              <a:off x="2502062" y="2576018"/>
              <a:ext cx="1215467" cy="2866150"/>
            </a:xfrm>
            <a:custGeom>
              <a:avLst/>
              <a:gdLst>
                <a:gd name="connsiteX0" fmla="*/ 0 w 1215467"/>
                <a:gd name="connsiteY0" fmla="*/ 2866151 h 2866150"/>
                <a:gd name="connsiteX1" fmla="*/ 983990 w 1215467"/>
                <a:gd name="connsiteY1" fmla="*/ 2593377 h 2866150"/>
                <a:gd name="connsiteX2" fmla="*/ 1215468 w 1215467"/>
                <a:gd name="connsiteY2" fmla="*/ 0 h 2866150"/>
                <a:gd name="connsiteX3" fmla="*/ 0 w 1215467"/>
                <a:gd name="connsiteY3" fmla="*/ 0 h 2866150"/>
                <a:gd name="connsiteX4" fmla="*/ 0 w 1215467"/>
                <a:gd name="connsiteY4" fmla="*/ 2866151 h 286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5467" h="2866150">
                  <a:moveTo>
                    <a:pt x="0" y="2866151"/>
                  </a:moveTo>
                  <a:lnTo>
                    <a:pt x="983990" y="2593377"/>
                  </a:lnTo>
                  <a:lnTo>
                    <a:pt x="1215468" y="0"/>
                  </a:lnTo>
                  <a:lnTo>
                    <a:pt x="0" y="0"/>
                  </a:lnTo>
                  <a:lnTo>
                    <a:pt x="0" y="2866151"/>
                  </a:lnTo>
                  <a:close/>
                </a:path>
              </a:pathLst>
            </a:custGeom>
            <a:solidFill>
              <a:srgbClr val="F16529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" name="Forma Livre: Forma 8">
              <a:extLst>
                <a:ext uri="{FF2B5EF4-FFF2-40B4-BE49-F238E27FC236}">
                  <a16:creationId xmlns:a16="http://schemas.microsoft.com/office/drawing/2014/main" id="{36371F96-1220-D52C-F34C-8E92976660DA}"/>
                </a:ext>
              </a:extLst>
            </p:cNvPr>
            <p:cNvSpPr/>
            <p:nvPr/>
          </p:nvSpPr>
          <p:spPr>
            <a:xfrm>
              <a:off x="1568615" y="2948360"/>
              <a:ext cx="933447" cy="2108011"/>
            </a:xfrm>
            <a:custGeom>
              <a:avLst/>
              <a:gdLst>
                <a:gd name="connsiteX0" fmla="*/ 406836 w 933447"/>
                <a:gd name="connsiteY0" fmla="*/ 372244 h 2108011"/>
                <a:gd name="connsiteX1" fmla="*/ 933447 w 933447"/>
                <a:gd name="connsiteY1" fmla="*/ 372244 h 2108011"/>
                <a:gd name="connsiteX2" fmla="*/ 933447 w 933447"/>
                <a:gd name="connsiteY2" fmla="*/ 0 h 2108011"/>
                <a:gd name="connsiteX3" fmla="*/ 0 w 933447"/>
                <a:gd name="connsiteY3" fmla="*/ 0 h 2108011"/>
                <a:gd name="connsiteX4" fmla="*/ 8905 w 933447"/>
                <a:gd name="connsiteY4" fmla="*/ 99862 h 2108011"/>
                <a:gd name="connsiteX5" fmla="*/ 100400 w 933447"/>
                <a:gd name="connsiteY5" fmla="*/ 1125734 h 2108011"/>
                <a:gd name="connsiteX6" fmla="*/ 933447 w 933447"/>
                <a:gd name="connsiteY6" fmla="*/ 1125734 h 2108011"/>
                <a:gd name="connsiteX7" fmla="*/ 933447 w 933447"/>
                <a:gd name="connsiteY7" fmla="*/ 753490 h 2108011"/>
                <a:gd name="connsiteX8" fmla="*/ 440841 w 933447"/>
                <a:gd name="connsiteY8" fmla="*/ 753490 h 2108011"/>
                <a:gd name="connsiteX9" fmla="*/ 406836 w 933447"/>
                <a:gd name="connsiteY9" fmla="*/ 372293 h 2108011"/>
                <a:gd name="connsiteX10" fmla="*/ 490747 w 933447"/>
                <a:gd name="connsiteY10" fmla="*/ 1311856 h 2108011"/>
                <a:gd name="connsiteX11" fmla="*/ 117036 w 933447"/>
                <a:gd name="connsiteY11" fmla="*/ 1311856 h 2108011"/>
                <a:gd name="connsiteX12" fmla="*/ 169193 w 933447"/>
                <a:gd name="connsiteY12" fmla="*/ 1896349 h 2108011"/>
                <a:gd name="connsiteX13" fmla="*/ 931735 w 933447"/>
                <a:gd name="connsiteY13" fmla="*/ 2108012 h 2108011"/>
                <a:gd name="connsiteX14" fmla="*/ 933447 w 933447"/>
                <a:gd name="connsiteY14" fmla="*/ 2107523 h 2108011"/>
                <a:gd name="connsiteX15" fmla="*/ 933447 w 933447"/>
                <a:gd name="connsiteY15" fmla="*/ 1720209 h 2108011"/>
                <a:gd name="connsiteX16" fmla="*/ 931833 w 933447"/>
                <a:gd name="connsiteY16" fmla="*/ 1720649 h 2108011"/>
                <a:gd name="connsiteX17" fmla="*/ 517266 w 933447"/>
                <a:gd name="connsiteY17" fmla="*/ 1608702 h 2108011"/>
                <a:gd name="connsiteX18" fmla="*/ 490747 w 933447"/>
                <a:gd name="connsiteY18" fmla="*/ 1311807 h 2108011"/>
                <a:gd name="connsiteX19" fmla="*/ 490747 w 933447"/>
                <a:gd name="connsiteY19" fmla="*/ 1311807 h 2108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33447" h="2108011">
                  <a:moveTo>
                    <a:pt x="406836" y="372244"/>
                  </a:moveTo>
                  <a:lnTo>
                    <a:pt x="933447" y="372244"/>
                  </a:lnTo>
                  <a:lnTo>
                    <a:pt x="933447" y="0"/>
                  </a:lnTo>
                  <a:lnTo>
                    <a:pt x="0" y="0"/>
                  </a:lnTo>
                  <a:lnTo>
                    <a:pt x="8905" y="99862"/>
                  </a:lnTo>
                  <a:lnTo>
                    <a:pt x="100400" y="1125734"/>
                  </a:lnTo>
                  <a:lnTo>
                    <a:pt x="933447" y="1125734"/>
                  </a:lnTo>
                  <a:lnTo>
                    <a:pt x="933447" y="753490"/>
                  </a:lnTo>
                  <a:lnTo>
                    <a:pt x="440841" y="753490"/>
                  </a:lnTo>
                  <a:lnTo>
                    <a:pt x="406836" y="372293"/>
                  </a:lnTo>
                  <a:close/>
                  <a:moveTo>
                    <a:pt x="490747" y="1311856"/>
                  </a:moveTo>
                  <a:lnTo>
                    <a:pt x="117036" y="1311856"/>
                  </a:lnTo>
                  <a:lnTo>
                    <a:pt x="169193" y="1896349"/>
                  </a:lnTo>
                  <a:lnTo>
                    <a:pt x="931735" y="2108012"/>
                  </a:lnTo>
                  <a:lnTo>
                    <a:pt x="933447" y="2107523"/>
                  </a:lnTo>
                  <a:lnTo>
                    <a:pt x="933447" y="1720209"/>
                  </a:lnTo>
                  <a:lnTo>
                    <a:pt x="931833" y="1720649"/>
                  </a:lnTo>
                  <a:lnTo>
                    <a:pt x="517266" y="1608702"/>
                  </a:lnTo>
                  <a:lnTo>
                    <a:pt x="490747" y="1311807"/>
                  </a:lnTo>
                  <a:lnTo>
                    <a:pt x="490747" y="1311807"/>
                  </a:lnTo>
                  <a:close/>
                </a:path>
              </a:pathLst>
            </a:custGeom>
            <a:solidFill>
              <a:srgbClr val="EBEBEB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0" name="Forma Livre: Forma 9">
              <a:extLst>
                <a:ext uri="{FF2B5EF4-FFF2-40B4-BE49-F238E27FC236}">
                  <a16:creationId xmlns:a16="http://schemas.microsoft.com/office/drawing/2014/main" id="{F8831146-43A8-0607-E808-85EC7F067060}"/>
                </a:ext>
              </a:extLst>
            </p:cNvPr>
            <p:cNvSpPr/>
            <p:nvPr/>
          </p:nvSpPr>
          <p:spPr>
            <a:xfrm>
              <a:off x="1291927" y="1503029"/>
              <a:ext cx="2425505" cy="565998"/>
            </a:xfrm>
            <a:custGeom>
              <a:avLst/>
              <a:gdLst>
                <a:gd name="connsiteX0" fmla="*/ 0 w 2425505"/>
                <a:gd name="connsiteY0" fmla="*/ 0 h 565998"/>
                <a:gd name="connsiteX1" fmla="*/ 189155 w 2425505"/>
                <a:gd name="connsiteY1" fmla="*/ 0 h 565998"/>
                <a:gd name="connsiteX2" fmla="*/ 189155 w 2425505"/>
                <a:gd name="connsiteY2" fmla="*/ 186905 h 565998"/>
                <a:gd name="connsiteX3" fmla="*/ 362214 w 2425505"/>
                <a:gd name="connsiteY3" fmla="*/ 186905 h 565998"/>
                <a:gd name="connsiteX4" fmla="*/ 362214 w 2425505"/>
                <a:gd name="connsiteY4" fmla="*/ 0 h 565998"/>
                <a:gd name="connsiteX5" fmla="*/ 551418 w 2425505"/>
                <a:gd name="connsiteY5" fmla="*/ 0 h 565998"/>
                <a:gd name="connsiteX6" fmla="*/ 551418 w 2425505"/>
                <a:gd name="connsiteY6" fmla="*/ 565999 h 565998"/>
                <a:gd name="connsiteX7" fmla="*/ 362263 w 2425505"/>
                <a:gd name="connsiteY7" fmla="*/ 565999 h 565998"/>
                <a:gd name="connsiteX8" fmla="*/ 362263 w 2425505"/>
                <a:gd name="connsiteY8" fmla="*/ 376452 h 565998"/>
                <a:gd name="connsiteX9" fmla="*/ 189204 w 2425505"/>
                <a:gd name="connsiteY9" fmla="*/ 376452 h 565998"/>
                <a:gd name="connsiteX10" fmla="*/ 189204 w 2425505"/>
                <a:gd name="connsiteY10" fmla="*/ 565999 h 565998"/>
                <a:gd name="connsiteX11" fmla="*/ 49 w 2425505"/>
                <a:gd name="connsiteY11" fmla="*/ 565999 h 565998"/>
                <a:gd name="connsiteX12" fmla="*/ 49 w 2425505"/>
                <a:gd name="connsiteY12" fmla="*/ 0 h 565998"/>
                <a:gd name="connsiteX13" fmla="*/ 49 w 2425505"/>
                <a:gd name="connsiteY13" fmla="*/ 0 h 565998"/>
                <a:gd name="connsiteX14" fmla="*/ 800168 w 2425505"/>
                <a:gd name="connsiteY14" fmla="*/ 187688 h 565998"/>
                <a:gd name="connsiteX15" fmla="*/ 633666 w 2425505"/>
                <a:gd name="connsiteY15" fmla="*/ 187688 h 565998"/>
                <a:gd name="connsiteX16" fmla="*/ 633666 w 2425505"/>
                <a:gd name="connsiteY16" fmla="*/ 0 h 565998"/>
                <a:gd name="connsiteX17" fmla="*/ 1156021 w 2425505"/>
                <a:gd name="connsiteY17" fmla="*/ 0 h 565998"/>
                <a:gd name="connsiteX18" fmla="*/ 1156021 w 2425505"/>
                <a:gd name="connsiteY18" fmla="*/ 187688 h 565998"/>
                <a:gd name="connsiteX19" fmla="*/ 989421 w 2425505"/>
                <a:gd name="connsiteY19" fmla="*/ 187688 h 565998"/>
                <a:gd name="connsiteX20" fmla="*/ 989421 w 2425505"/>
                <a:gd name="connsiteY20" fmla="*/ 565999 h 565998"/>
                <a:gd name="connsiteX21" fmla="*/ 800266 w 2425505"/>
                <a:gd name="connsiteY21" fmla="*/ 565999 h 565998"/>
                <a:gd name="connsiteX22" fmla="*/ 800266 w 2425505"/>
                <a:gd name="connsiteY22" fmla="*/ 187688 h 565998"/>
                <a:gd name="connsiteX23" fmla="*/ 800266 w 2425505"/>
                <a:gd name="connsiteY23" fmla="*/ 187688 h 565998"/>
                <a:gd name="connsiteX24" fmla="*/ 1238954 w 2425505"/>
                <a:gd name="connsiteY24" fmla="*/ 0 h 565998"/>
                <a:gd name="connsiteX25" fmla="*/ 1436231 w 2425505"/>
                <a:gd name="connsiteY25" fmla="*/ 0 h 565998"/>
                <a:gd name="connsiteX26" fmla="*/ 1557572 w 2425505"/>
                <a:gd name="connsiteY26" fmla="*/ 198892 h 565998"/>
                <a:gd name="connsiteX27" fmla="*/ 1678767 w 2425505"/>
                <a:gd name="connsiteY27" fmla="*/ 0 h 565998"/>
                <a:gd name="connsiteX28" fmla="*/ 1876093 w 2425505"/>
                <a:gd name="connsiteY28" fmla="*/ 0 h 565998"/>
                <a:gd name="connsiteX29" fmla="*/ 1876093 w 2425505"/>
                <a:gd name="connsiteY29" fmla="*/ 565999 h 565998"/>
                <a:gd name="connsiteX30" fmla="*/ 1687672 w 2425505"/>
                <a:gd name="connsiteY30" fmla="*/ 565999 h 565998"/>
                <a:gd name="connsiteX31" fmla="*/ 1687672 w 2425505"/>
                <a:gd name="connsiteY31" fmla="*/ 285446 h 565998"/>
                <a:gd name="connsiteX32" fmla="*/ 1557523 w 2425505"/>
                <a:gd name="connsiteY32" fmla="*/ 486686 h 565998"/>
                <a:gd name="connsiteX33" fmla="*/ 1554245 w 2425505"/>
                <a:gd name="connsiteY33" fmla="*/ 486686 h 565998"/>
                <a:gd name="connsiteX34" fmla="*/ 1423999 w 2425505"/>
                <a:gd name="connsiteY34" fmla="*/ 285446 h 565998"/>
                <a:gd name="connsiteX35" fmla="*/ 1423999 w 2425505"/>
                <a:gd name="connsiteY35" fmla="*/ 565999 h 565998"/>
                <a:gd name="connsiteX36" fmla="*/ 1238905 w 2425505"/>
                <a:gd name="connsiteY36" fmla="*/ 565999 h 565998"/>
                <a:gd name="connsiteX37" fmla="*/ 1238905 w 2425505"/>
                <a:gd name="connsiteY37" fmla="*/ 0 h 565998"/>
                <a:gd name="connsiteX38" fmla="*/ 1970231 w 2425505"/>
                <a:gd name="connsiteY38" fmla="*/ 0 h 565998"/>
                <a:gd name="connsiteX39" fmla="*/ 2159484 w 2425505"/>
                <a:gd name="connsiteY39" fmla="*/ 0 h 565998"/>
                <a:gd name="connsiteX40" fmla="*/ 2159484 w 2425505"/>
                <a:gd name="connsiteY40" fmla="*/ 378898 h 565998"/>
                <a:gd name="connsiteX41" fmla="*/ 2425505 w 2425505"/>
                <a:gd name="connsiteY41" fmla="*/ 378898 h 565998"/>
                <a:gd name="connsiteX42" fmla="*/ 2425505 w 2425505"/>
                <a:gd name="connsiteY42" fmla="*/ 565999 h 565998"/>
                <a:gd name="connsiteX43" fmla="*/ 1970231 w 2425505"/>
                <a:gd name="connsiteY43" fmla="*/ 565999 h 565998"/>
                <a:gd name="connsiteX44" fmla="*/ 1970231 w 2425505"/>
                <a:gd name="connsiteY44" fmla="*/ 0 h 565998"/>
                <a:gd name="connsiteX45" fmla="*/ 1970231 w 2425505"/>
                <a:gd name="connsiteY45" fmla="*/ 0 h 565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2425505" h="565998">
                  <a:moveTo>
                    <a:pt x="0" y="0"/>
                  </a:moveTo>
                  <a:lnTo>
                    <a:pt x="189155" y="0"/>
                  </a:lnTo>
                  <a:lnTo>
                    <a:pt x="189155" y="186905"/>
                  </a:lnTo>
                  <a:lnTo>
                    <a:pt x="362214" y="186905"/>
                  </a:lnTo>
                  <a:lnTo>
                    <a:pt x="362214" y="0"/>
                  </a:lnTo>
                  <a:lnTo>
                    <a:pt x="551418" y="0"/>
                  </a:lnTo>
                  <a:lnTo>
                    <a:pt x="551418" y="565999"/>
                  </a:lnTo>
                  <a:lnTo>
                    <a:pt x="362263" y="565999"/>
                  </a:lnTo>
                  <a:lnTo>
                    <a:pt x="362263" y="376452"/>
                  </a:lnTo>
                  <a:lnTo>
                    <a:pt x="189204" y="376452"/>
                  </a:lnTo>
                  <a:lnTo>
                    <a:pt x="189204" y="565999"/>
                  </a:lnTo>
                  <a:lnTo>
                    <a:pt x="49" y="565999"/>
                  </a:lnTo>
                  <a:lnTo>
                    <a:pt x="49" y="0"/>
                  </a:lnTo>
                  <a:lnTo>
                    <a:pt x="49" y="0"/>
                  </a:lnTo>
                  <a:close/>
                  <a:moveTo>
                    <a:pt x="800168" y="187688"/>
                  </a:moveTo>
                  <a:lnTo>
                    <a:pt x="633666" y="187688"/>
                  </a:lnTo>
                  <a:lnTo>
                    <a:pt x="633666" y="0"/>
                  </a:lnTo>
                  <a:lnTo>
                    <a:pt x="1156021" y="0"/>
                  </a:lnTo>
                  <a:lnTo>
                    <a:pt x="1156021" y="187688"/>
                  </a:lnTo>
                  <a:lnTo>
                    <a:pt x="989421" y="187688"/>
                  </a:lnTo>
                  <a:lnTo>
                    <a:pt x="989421" y="565999"/>
                  </a:lnTo>
                  <a:lnTo>
                    <a:pt x="800266" y="565999"/>
                  </a:lnTo>
                  <a:lnTo>
                    <a:pt x="800266" y="187688"/>
                  </a:lnTo>
                  <a:lnTo>
                    <a:pt x="800266" y="187688"/>
                  </a:lnTo>
                  <a:close/>
                  <a:moveTo>
                    <a:pt x="1238954" y="0"/>
                  </a:moveTo>
                  <a:lnTo>
                    <a:pt x="1436231" y="0"/>
                  </a:lnTo>
                  <a:lnTo>
                    <a:pt x="1557572" y="198892"/>
                  </a:lnTo>
                  <a:lnTo>
                    <a:pt x="1678767" y="0"/>
                  </a:lnTo>
                  <a:lnTo>
                    <a:pt x="1876093" y="0"/>
                  </a:lnTo>
                  <a:lnTo>
                    <a:pt x="1876093" y="565999"/>
                  </a:lnTo>
                  <a:lnTo>
                    <a:pt x="1687672" y="565999"/>
                  </a:lnTo>
                  <a:lnTo>
                    <a:pt x="1687672" y="285446"/>
                  </a:lnTo>
                  <a:lnTo>
                    <a:pt x="1557523" y="486686"/>
                  </a:lnTo>
                  <a:lnTo>
                    <a:pt x="1554245" y="486686"/>
                  </a:lnTo>
                  <a:lnTo>
                    <a:pt x="1423999" y="285446"/>
                  </a:lnTo>
                  <a:lnTo>
                    <a:pt x="1423999" y="565999"/>
                  </a:lnTo>
                  <a:lnTo>
                    <a:pt x="1238905" y="565999"/>
                  </a:lnTo>
                  <a:lnTo>
                    <a:pt x="1238905" y="0"/>
                  </a:lnTo>
                  <a:close/>
                  <a:moveTo>
                    <a:pt x="1970231" y="0"/>
                  </a:moveTo>
                  <a:lnTo>
                    <a:pt x="2159484" y="0"/>
                  </a:lnTo>
                  <a:lnTo>
                    <a:pt x="2159484" y="378898"/>
                  </a:lnTo>
                  <a:lnTo>
                    <a:pt x="2425505" y="378898"/>
                  </a:lnTo>
                  <a:lnTo>
                    <a:pt x="2425505" y="565999"/>
                  </a:lnTo>
                  <a:lnTo>
                    <a:pt x="1970231" y="565999"/>
                  </a:lnTo>
                  <a:lnTo>
                    <a:pt x="1970231" y="0"/>
                  </a:lnTo>
                  <a:lnTo>
                    <a:pt x="1970231" y="0"/>
                  </a:lnTo>
                  <a:close/>
                </a:path>
              </a:pathLst>
            </a:custGeom>
            <a:solidFill>
              <a:schemeClr val="bg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1" name="Forma Livre: Forma 10">
              <a:extLst>
                <a:ext uri="{FF2B5EF4-FFF2-40B4-BE49-F238E27FC236}">
                  <a16:creationId xmlns:a16="http://schemas.microsoft.com/office/drawing/2014/main" id="{32BC5308-45F5-D45D-0DFD-A68F080B3237}"/>
                </a:ext>
              </a:extLst>
            </p:cNvPr>
            <p:cNvSpPr/>
            <p:nvPr/>
          </p:nvSpPr>
          <p:spPr>
            <a:xfrm>
              <a:off x="2500790" y="2948360"/>
              <a:ext cx="932517" cy="2107767"/>
            </a:xfrm>
            <a:custGeom>
              <a:avLst/>
              <a:gdLst>
                <a:gd name="connsiteX0" fmla="*/ 0 w 932517"/>
                <a:gd name="connsiteY0" fmla="*/ 1125685 h 2107767"/>
                <a:gd name="connsiteX1" fmla="*/ 458406 w 932517"/>
                <a:gd name="connsiteY1" fmla="*/ 1125685 h 2107767"/>
                <a:gd name="connsiteX2" fmla="*/ 415203 w 932517"/>
                <a:gd name="connsiteY2" fmla="*/ 1608458 h 2107767"/>
                <a:gd name="connsiteX3" fmla="*/ 0 w 932517"/>
                <a:gd name="connsiteY3" fmla="*/ 1720502 h 2107767"/>
                <a:gd name="connsiteX4" fmla="*/ 0 w 932517"/>
                <a:gd name="connsiteY4" fmla="*/ 2107767 h 2107767"/>
                <a:gd name="connsiteX5" fmla="*/ 763178 w 932517"/>
                <a:gd name="connsiteY5" fmla="*/ 1896252 h 2107767"/>
                <a:gd name="connsiteX6" fmla="*/ 768756 w 932517"/>
                <a:gd name="connsiteY6" fmla="*/ 1833379 h 2107767"/>
                <a:gd name="connsiteX7" fmla="*/ 856239 w 932517"/>
                <a:gd name="connsiteY7" fmla="*/ 853352 h 2107767"/>
                <a:gd name="connsiteX8" fmla="*/ 865340 w 932517"/>
                <a:gd name="connsiteY8" fmla="*/ 753393 h 2107767"/>
                <a:gd name="connsiteX9" fmla="*/ 49 w 932517"/>
                <a:gd name="connsiteY9" fmla="*/ 753393 h 2107767"/>
                <a:gd name="connsiteX10" fmla="*/ 49 w 932517"/>
                <a:gd name="connsiteY10" fmla="*/ 1125637 h 2107767"/>
                <a:gd name="connsiteX11" fmla="*/ 49 w 932517"/>
                <a:gd name="connsiteY11" fmla="*/ 1125637 h 2107767"/>
                <a:gd name="connsiteX12" fmla="*/ 0 w 932517"/>
                <a:gd name="connsiteY12" fmla="*/ 371314 h 2107767"/>
                <a:gd name="connsiteX13" fmla="*/ 0 w 932517"/>
                <a:gd name="connsiteY13" fmla="*/ 372244 h 2107767"/>
                <a:gd name="connsiteX14" fmla="*/ 899198 w 932517"/>
                <a:gd name="connsiteY14" fmla="*/ 372244 h 2107767"/>
                <a:gd name="connsiteX15" fmla="*/ 906635 w 932517"/>
                <a:gd name="connsiteY15" fmla="*/ 288577 h 2107767"/>
                <a:gd name="connsiteX16" fmla="*/ 923613 w 932517"/>
                <a:gd name="connsiteY16" fmla="*/ 99862 h 2107767"/>
                <a:gd name="connsiteX17" fmla="*/ 932518 w 932517"/>
                <a:gd name="connsiteY17" fmla="*/ 0 h 2107767"/>
                <a:gd name="connsiteX18" fmla="*/ 0 w 932517"/>
                <a:gd name="connsiteY18" fmla="*/ 0 h 2107767"/>
                <a:gd name="connsiteX19" fmla="*/ 0 w 932517"/>
                <a:gd name="connsiteY19" fmla="*/ 371363 h 2107767"/>
                <a:gd name="connsiteX20" fmla="*/ 0 w 932517"/>
                <a:gd name="connsiteY20" fmla="*/ 371363 h 2107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32517" h="2107767">
                  <a:moveTo>
                    <a:pt x="0" y="1125685"/>
                  </a:moveTo>
                  <a:lnTo>
                    <a:pt x="458406" y="1125685"/>
                  </a:lnTo>
                  <a:lnTo>
                    <a:pt x="415203" y="1608458"/>
                  </a:lnTo>
                  <a:lnTo>
                    <a:pt x="0" y="1720502"/>
                  </a:lnTo>
                  <a:lnTo>
                    <a:pt x="0" y="2107767"/>
                  </a:lnTo>
                  <a:lnTo>
                    <a:pt x="763178" y="1896252"/>
                  </a:lnTo>
                  <a:lnTo>
                    <a:pt x="768756" y="1833379"/>
                  </a:lnTo>
                  <a:lnTo>
                    <a:pt x="856239" y="853352"/>
                  </a:lnTo>
                  <a:lnTo>
                    <a:pt x="865340" y="753393"/>
                  </a:lnTo>
                  <a:lnTo>
                    <a:pt x="49" y="753393"/>
                  </a:lnTo>
                  <a:lnTo>
                    <a:pt x="49" y="1125637"/>
                  </a:lnTo>
                  <a:lnTo>
                    <a:pt x="49" y="1125637"/>
                  </a:lnTo>
                  <a:close/>
                  <a:moveTo>
                    <a:pt x="0" y="371314"/>
                  </a:moveTo>
                  <a:lnTo>
                    <a:pt x="0" y="372244"/>
                  </a:lnTo>
                  <a:lnTo>
                    <a:pt x="899198" y="372244"/>
                  </a:lnTo>
                  <a:lnTo>
                    <a:pt x="906635" y="288577"/>
                  </a:lnTo>
                  <a:lnTo>
                    <a:pt x="923613" y="99862"/>
                  </a:lnTo>
                  <a:lnTo>
                    <a:pt x="932518" y="0"/>
                  </a:lnTo>
                  <a:lnTo>
                    <a:pt x="0" y="0"/>
                  </a:lnTo>
                  <a:lnTo>
                    <a:pt x="0" y="371363"/>
                  </a:lnTo>
                  <a:lnTo>
                    <a:pt x="0" y="371363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10633186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4981F0-7811-CE0A-E154-BADAD057E6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818091" cy="1325563"/>
          </a:xfrm>
        </p:spPr>
        <p:txBody>
          <a:bodyPr/>
          <a:lstStyle/>
          <a:p>
            <a:r>
              <a:rPr lang="pt-BR" b="1" dirty="0"/>
              <a:t>Acesso Offline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015E618-FB76-5B6B-DF91-6B89A74B33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25000"/>
              </a:lnSpc>
              <a:buNone/>
            </a:pPr>
            <a:r>
              <a:rPr lang="pt-BR" dirty="0"/>
              <a:t>Com o uso de Service Workers, o HTML5 oferece a capacidade de criar aplicativos web que funcionam offline, armazenando recursos em cache para uma experiência contínua, mesmo quando não há conexão à internet.</a:t>
            </a:r>
          </a:p>
        </p:txBody>
      </p:sp>
    </p:spTree>
    <p:extLst>
      <p:ext uri="{BB962C8B-B14F-4D97-AF65-F5344CB8AC3E}">
        <p14:creationId xmlns:p14="http://schemas.microsoft.com/office/powerpoint/2010/main" val="3091784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4981F0-7811-CE0A-E154-BADAD057E6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818091" cy="1325563"/>
          </a:xfrm>
        </p:spPr>
        <p:txBody>
          <a:bodyPr/>
          <a:lstStyle/>
          <a:p>
            <a:r>
              <a:rPr lang="pt-BR" b="1" dirty="0"/>
              <a:t>Compatibilidade e Suporte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015E618-FB76-5B6B-DF91-6B89A74B33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25000"/>
              </a:lnSpc>
              <a:buNone/>
            </a:pPr>
            <a:r>
              <a:rPr lang="pt-BR" dirty="0"/>
              <a:t>HTML5 é amplamente suportado por navegadores modernos, tornando-o uma escolha sólida para o desenvolvimento web. No entanto, é importante considerar estratégias de </a:t>
            </a:r>
            <a:r>
              <a:rPr lang="pt-BR" dirty="0" err="1"/>
              <a:t>fallback</a:t>
            </a:r>
            <a:r>
              <a:rPr lang="pt-BR" dirty="0"/>
              <a:t> para garantir que sua página funcione em navegadores mais antigos.</a:t>
            </a:r>
          </a:p>
        </p:txBody>
      </p:sp>
    </p:spTree>
    <p:extLst>
      <p:ext uri="{BB962C8B-B14F-4D97-AF65-F5344CB8AC3E}">
        <p14:creationId xmlns:p14="http://schemas.microsoft.com/office/powerpoint/2010/main" val="1721005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4981F0-7811-CE0A-E154-BADAD057E6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818091" cy="1325563"/>
          </a:xfrm>
        </p:spPr>
        <p:txBody>
          <a:bodyPr/>
          <a:lstStyle/>
          <a:p>
            <a:r>
              <a:rPr lang="pt-BR" b="1" dirty="0"/>
              <a:t>Considerações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015E618-FB76-5B6B-DF91-6B89A74B33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25000"/>
              </a:lnSpc>
              <a:buNone/>
            </a:pPr>
            <a:r>
              <a:rPr lang="pt-BR" dirty="0"/>
              <a:t>No geral, o HTML5 trouxe melhorias substanciais para o desenvolvimento web, tornando-o mais acessível, interativo e eficiente. É uma ferramenta essencial para designers e desenvolvedores front-</a:t>
            </a:r>
            <a:r>
              <a:rPr lang="pt-BR" dirty="0" err="1"/>
              <a:t>end</a:t>
            </a:r>
            <a:r>
              <a:rPr lang="pt-BR" dirty="0"/>
              <a:t>, permitindo a criação de experiências web ricas e modernas.</a:t>
            </a:r>
          </a:p>
        </p:txBody>
      </p:sp>
    </p:spTree>
    <p:extLst>
      <p:ext uri="{BB962C8B-B14F-4D97-AF65-F5344CB8AC3E}">
        <p14:creationId xmlns:p14="http://schemas.microsoft.com/office/powerpoint/2010/main" val="10240185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8FB4B7B-B71D-4D56-5095-FC1288E7EE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87418"/>
            <a:ext cx="10515600" cy="2683164"/>
          </a:xfrm>
        </p:spPr>
        <p:txBody>
          <a:bodyPr>
            <a:normAutofit/>
          </a:bodyPr>
          <a:lstStyle/>
          <a:p>
            <a:pPr algn="ctr"/>
            <a:r>
              <a:rPr lang="pt-BR" sz="6000" dirty="0"/>
              <a:t>A História do HTML</a:t>
            </a:r>
            <a:endParaRPr lang="pt-BR" sz="6000" dirty="0">
              <a:latin typeface="Kallisto Bold" panose="000008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54918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4981F0-7811-CE0A-E154-BADAD057E6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818091" cy="1325563"/>
          </a:xfrm>
        </p:spPr>
        <p:txBody>
          <a:bodyPr/>
          <a:lstStyle/>
          <a:p>
            <a:r>
              <a:rPr lang="pt-BR" b="1" dirty="0"/>
              <a:t>1993 - HTML 1.0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015E618-FB76-5B6B-DF91-6B89A74B33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25000"/>
              </a:lnSpc>
            </a:pPr>
            <a:r>
              <a:rPr lang="pt-BR" dirty="0"/>
              <a:t>O ponto de partida! Foi o início da web como a conhecemos.</a:t>
            </a:r>
          </a:p>
          <a:p>
            <a:pPr>
              <a:lnSpc>
                <a:spcPct val="125000"/>
              </a:lnSpc>
            </a:pPr>
            <a:r>
              <a:rPr lang="pt-BR" dirty="0"/>
              <a:t>Era bem básico, apenas texto e links.</a:t>
            </a:r>
          </a:p>
          <a:p>
            <a:pPr>
              <a:lnSpc>
                <a:spcPct val="125000"/>
              </a:lnSpc>
            </a:pPr>
            <a:r>
              <a:rPr lang="pt-BR" dirty="0"/>
              <a:t>Sem suporte para imagens ou formatação avançada.</a:t>
            </a:r>
          </a:p>
        </p:txBody>
      </p:sp>
    </p:spTree>
    <p:extLst>
      <p:ext uri="{BB962C8B-B14F-4D97-AF65-F5344CB8AC3E}">
        <p14:creationId xmlns:p14="http://schemas.microsoft.com/office/powerpoint/2010/main" val="16469650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4981F0-7811-CE0A-E154-BADAD057E6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818091" cy="1325563"/>
          </a:xfrm>
        </p:spPr>
        <p:txBody>
          <a:bodyPr/>
          <a:lstStyle/>
          <a:p>
            <a:r>
              <a:rPr lang="pt-BR" b="1" dirty="0"/>
              <a:t>1995 - HTML 2.0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015E618-FB76-5B6B-DF91-6B89A74B33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25000"/>
              </a:lnSpc>
            </a:pPr>
            <a:r>
              <a:rPr lang="pt-BR" dirty="0"/>
              <a:t>Melhorias modestas, como formulários básicos e suporte para tabelas.</a:t>
            </a:r>
          </a:p>
          <a:p>
            <a:pPr>
              <a:lnSpc>
                <a:spcPct val="125000"/>
              </a:lnSpc>
            </a:pPr>
            <a:r>
              <a:rPr lang="pt-BR" dirty="0"/>
              <a:t>Ainda muito simples em comparação com o que temos hoje.</a:t>
            </a:r>
          </a:p>
        </p:txBody>
      </p:sp>
    </p:spTree>
    <p:extLst>
      <p:ext uri="{BB962C8B-B14F-4D97-AF65-F5344CB8AC3E}">
        <p14:creationId xmlns:p14="http://schemas.microsoft.com/office/powerpoint/2010/main" val="41493060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4981F0-7811-CE0A-E154-BADAD057E6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818091" cy="1325563"/>
          </a:xfrm>
        </p:spPr>
        <p:txBody>
          <a:bodyPr/>
          <a:lstStyle/>
          <a:p>
            <a:r>
              <a:rPr lang="pt-BR" b="1" dirty="0"/>
              <a:t>1995 - HTML 2.0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7DEF7641-D526-F160-D126-44F02B04D2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262" y="1690688"/>
            <a:ext cx="7620000" cy="5810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7376EDCB-AE00-0071-67D1-850E8590024E}"/>
              </a:ext>
            </a:extLst>
          </p:cNvPr>
          <p:cNvSpPr txBox="1">
            <a:spLocks/>
          </p:cNvSpPr>
          <p:nvPr/>
        </p:nvSpPr>
        <p:spPr>
          <a:xfrm>
            <a:off x="8077075" y="1690688"/>
            <a:ext cx="1188028" cy="7011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Kallisto Bold" panose="00000800000000000000" pitchFamily="50" charset="0"/>
                <a:ea typeface="+mj-ea"/>
                <a:cs typeface="+mj-cs"/>
              </a:defRPr>
            </a:lvl1pPr>
          </a:lstStyle>
          <a:p>
            <a:r>
              <a:rPr lang="pt-BR" sz="2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Adobe</a:t>
            </a:r>
          </a:p>
          <a:p>
            <a:r>
              <a:rPr lang="pt-BR" sz="2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1996</a:t>
            </a:r>
          </a:p>
        </p:txBody>
      </p:sp>
    </p:spTree>
    <p:extLst>
      <p:ext uri="{BB962C8B-B14F-4D97-AF65-F5344CB8AC3E}">
        <p14:creationId xmlns:p14="http://schemas.microsoft.com/office/powerpoint/2010/main" val="25094671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4981F0-7811-CE0A-E154-BADAD057E6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818091" cy="1325563"/>
          </a:xfrm>
        </p:spPr>
        <p:txBody>
          <a:bodyPr/>
          <a:lstStyle/>
          <a:p>
            <a:r>
              <a:rPr lang="pt-BR" b="1" dirty="0"/>
              <a:t>1997 - HTML 3.2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015E618-FB76-5B6B-DF91-6B89A74B33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25000"/>
              </a:lnSpc>
            </a:pPr>
            <a:r>
              <a:rPr lang="pt-BR" dirty="0"/>
              <a:t>Um salto significativo em relação à formatação.</a:t>
            </a:r>
          </a:p>
          <a:p>
            <a:pPr>
              <a:lnSpc>
                <a:spcPct val="125000"/>
              </a:lnSpc>
            </a:pPr>
            <a:r>
              <a:rPr lang="pt-BR" dirty="0"/>
              <a:t>Introduziu tabelas mais complexas e frames.</a:t>
            </a:r>
          </a:p>
          <a:p>
            <a:pPr>
              <a:lnSpc>
                <a:spcPct val="125000"/>
              </a:lnSpc>
            </a:pPr>
            <a:r>
              <a:rPr lang="pt-BR" dirty="0"/>
              <a:t>Abriu caminho para um design de página um pouco mais avançado.</a:t>
            </a:r>
          </a:p>
        </p:txBody>
      </p:sp>
    </p:spTree>
    <p:extLst>
      <p:ext uri="{BB962C8B-B14F-4D97-AF65-F5344CB8AC3E}">
        <p14:creationId xmlns:p14="http://schemas.microsoft.com/office/powerpoint/2010/main" val="24106165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4981F0-7811-CE0A-E154-BADAD057E6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818091" cy="1325563"/>
          </a:xfrm>
        </p:spPr>
        <p:txBody>
          <a:bodyPr/>
          <a:lstStyle/>
          <a:p>
            <a:r>
              <a:rPr lang="pt-BR" b="1" dirty="0"/>
              <a:t>1997 - HTML 3.2</a:t>
            </a: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7376EDCB-AE00-0071-67D1-850E8590024E}"/>
              </a:ext>
            </a:extLst>
          </p:cNvPr>
          <p:cNvSpPr txBox="1">
            <a:spLocks/>
          </p:cNvSpPr>
          <p:nvPr/>
        </p:nvSpPr>
        <p:spPr>
          <a:xfrm>
            <a:off x="8077075" y="1690688"/>
            <a:ext cx="1188028" cy="7011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Kallisto Bold" panose="00000800000000000000" pitchFamily="50" charset="0"/>
                <a:ea typeface="+mj-ea"/>
                <a:cs typeface="+mj-cs"/>
              </a:defRPr>
            </a:lvl1pPr>
          </a:lstStyle>
          <a:p>
            <a:r>
              <a:rPr lang="pt-BR" sz="2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Nokia</a:t>
            </a:r>
          </a:p>
          <a:p>
            <a:r>
              <a:rPr lang="pt-BR" sz="2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1997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49F5464F-4487-B66C-1957-F1E8A330EF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051" y="1690688"/>
            <a:ext cx="790575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08965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4981F0-7811-CE0A-E154-BADAD057E6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818091" cy="1325563"/>
          </a:xfrm>
        </p:spPr>
        <p:txBody>
          <a:bodyPr/>
          <a:lstStyle/>
          <a:p>
            <a:r>
              <a:rPr lang="pt-BR" b="1" dirty="0"/>
              <a:t>1999 - HTML 4.01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015E618-FB76-5B6B-DF91-6B89A74B33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25000"/>
              </a:lnSpc>
            </a:pPr>
            <a:r>
              <a:rPr lang="pt-BR" dirty="0"/>
              <a:t>Uma versão de transição com uma ênfase maior na semântica.</a:t>
            </a:r>
          </a:p>
          <a:p>
            <a:pPr>
              <a:lnSpc>
                <a:spcPct val="125000"/>
              </a:lnSpc>
            </a:pPr>
            <a:r>
              <a:rPr lang="pt-BR" dirty="0"/>
              <a:t>Introduziu CSS (</a:t>
            </a:r>
            <a:r>
              <a:rPr lang="pt-BR" dirty="0" err="1"/>
              <a:t>Cascading</a:t>
            </a:r>
            <a:r>
              <a:rPr lang="pt-BR" dirty="0"/>
              <a:t> </a:t>
            </a:r>
            <a:r>
              <a:rPr lang="pt-BR" dirty="0" err="1"/>
              <a:t>Style</a:t>
            </a:r>
            <a:r>
              <a:rPr lang="pt-BR" dirty="0"/>
              <a:t> </a:t>
            </a:r>
            <a:r>
              <a:rPr lang="pt-BR" dirty="0" err="1"/>
              <a:t>Sheets</a:t>
            </a:r>
            <a:r>
              <a:rPr lang="pt-BR" dirty="0"/>
              <a:t>) para controle de layout e formatação.</a:t>
            </a:r>
          </a:p>
          <a:p>
            <a:pPr>
              <a:lnSpc>
                <a:spcPct val="125000"/>
              </a:lnSpc>
            </a:pPr>
            <a:r>
              <a:rPr lang="pt-BR" dirty="0"/>
              <a:t>Também adicionou suporte para scripts (</a:t>
            </a:r>
            <a:r>
              <a:rPr lang="pt-BR" dirty="0" err="1"/>
              <a:t>JavaScript</a:t>
            </a:r>
            <a:r>
              <a:rPr lang="pt-BR" dirty="0"/>
              <a:t>) e </a:t>
            </a:r>
            <a:r>
              <a:rPr lang="pt-BR" dirty="0" err="1"/>
              <a:t>framesets</a:t>
            </a:r>
            <a:r>
              <a:rPr lang="pt-B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651666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8FB4B7B-B71D-4D56-5095-FC1288E7EE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BR" sz="6000" dirty="0">
                <a:latin typeface="Kallisto Bold" panose="00000800000000000000" pitchFamily="50" charset="0"/>
              </a:rPr>
              <a:t>Visão Geral</a:t>
            </a:r>
          </a:p>
        </p:txBody>
      </p:sp>
    </p:spTree>
    <p:extLst>
      <p:ext uri="{BB962C8B-B14F-4D97-AF65-F5344CB8AC3E}">
        <p14:creationId xmlns:p14="http://schemas.microsoft.com/office/powerpoint/2010/main" val="11585921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4981F0-7811-CE0A-E154-BADAD057E6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818091" cy="1325563"/>
          </a:xfrm>
        </p:spPr>
        <p:txBody>
          <a:bodyPr/>
          <a:lstStyle/>
          <a:p>
            <a:r>
              <a:rPr lang="pt-BR" b="1" dirty="0"/>
              <a:t>1999 - HTML 4.01</a:t>
            </a: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7376EDCB-AE00-0071-67D1-850E8590024E}"/>
              </a:ext>
            </a:extLst>
          </p:cNvPr>
          <p:cNvSpPr txBox="1">
            <a:spLocks/>
          </p:cNvSpPr>
          <p:nvPr/>
        </p:nvSpPr>
        <p:spPr>
          <a:xfrm>
            <a:off x="8714384" y="1700358"/>
            <a:ext cx="1188028" cy="7011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Kallisto Bold" panose="00000800000000000000" pitchFamily="50" charset="0"/>
                <a:ea typeface="+mj-ea"/>
                <a:cs typeface="+mj-cs"/>
              </a:defRPr>
            </a:lvl1pPr>
          </a:lstStyle>
          <a:p>
            <a:r>
              <a:rPr lang="pt-BR" sz="2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Forbes</a:t>
            </a:r>
          </a:p>
          <a:p>
            <a:r>
              <a:rPr lang="pt-BR" sz="2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1999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D90C6B32-5FAE-AF5F-4D15-183045AA8F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426" y="1690688"/>
            <a:ext cx="7557656" cy="12930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36882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4981F0-7811-CE0A-E154-BADAD057E6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818091" cy="1325563"/>
          </a:xfrm>
        </p:spPr>
        <p:txBody>
          <a:bodyPr/>
          <a:lstStyle/>
          <a:p>
            <a:r>
              <a:rPr lang="pt-BR" b="1" dirty="0"/>
              <a:t>2000 - XHTML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015E618-FB76-5B6B-DF91-6B89A74B33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25000"/>
              </a:lnSpc>
            </a:pPr>
            <a:r>
              <a:rPr lang="pt-BR" dirty="0"/>
              <a:t>Mais uma mudança no jogo, enfatizando a conformidade com XML.</a:t>
            </a:r>
          </a:p>
          <a:p>
            <a:pPr>
              <a:lnSpc>
                <a:spcPct val="125000"/>
              </a:lnSpc>
            </a:pPr>
            <a:r>
              <a:rPr lang="pt-BR" dirty="0"/>
              <a:t>A sintaxe foi mais rigorosa, exigindo que os documentos fossem bem formados.</a:t>
            </a:r>
          </a:p>
          <a:p>
            <a:pPr>
              <a:lnSpc>
                <a:spcPct val="125000"/>
              </a:lnSpc>
            </a:pPr>
            <a:r>
              <a:rPr lang="pt-BR" dirty="0"/>
              <a:t>Não trouxe muitas mudanças visuais ou funcionais significativas.</a:t>
            </a:r>
          </a:p>
        </p:txBody>
      </p:sp>
    </p:spTree>
    <p:extLst>
      <p:ext uri="{BB962C8B-B14F-4D97-AF65-F5344CB8AC3E}">
        <p14:creationId xmlns:p14="http://schemas.microsoft.com/office/powerpoint/2010/main" val="7168293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4981F0-7811-CE0A-E154-BADAD057E6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818091" cy="1325563"/>
          </a:xfrm>
        </p:spPr>
        <p:txBody>
          <a:bodyPr/>
          <a:lstStyle/>
          <a:p>
            <a:r>
              <a:rPr lang="pt-BR" b="1" dirty="0"/>
              <a:t>2000 - XHTML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643F4BC2-2EFB-9AE5-DBE8-5874938EA37D}"/>
              </a:ext>
            </a:extLst>
          </p:cNvPr>
          <p:cNvSpPr txBox="1">
            <a:spLocks/>
          </p:cNvSpPr>
          <p:nvPr/>
        </p:nvSpPr>
        <p:spPr>
          <a:xfrm>
            <a:off x="9227145" y="1690688"/>
            <a:ext cx="1188028" cy="7011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Kallisto Bold" panose="00000800000000000000" pitchFamily="50" charset="0"/>
                <a:ea typeface="+mj-ea"/>
                <a:cs typeface="+mj-cs"/>
              </a:defRPr>
            </a:lvl1pPr>
          </a:lstStyle>
          <a:p>
            <a:r>
              <a:rPr lang="pt-BR" sz="2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Adobe</a:t>
            </a:r>
          </a:p>
          <a:p>
            <a:r>
              <a:rPr lang="pt-BR" sz="2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2000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C91FD86C-FABE-B334-BD46-28CC106223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199" y="1690688"/>
            <a:ext cx="7905750" cy="666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57661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4981F0-7811-CE0A-E154-BADAD057E6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818091" cy="1325563"/>
          </a:xfrm>
        </p:spPr>
        <p:txBody>
          <a:bodyPr/>
          <a:lstStyle/>
          <a:p>
            <a:r>
              <a:rPr lang="pt-BR" b="1" dirty="0"/>
              <a:t>2002 - XHTML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643F4BC2-2EFB-9AE5-DBE8-5874938EA37D}"/>
              </a:ext>
            </a:extLst>
          </p:cNvPr>
          <p:cNvSpPr txBox="1">
            <a:spLocks/>
          </p:cNvSpPr>
          <p:nvPr/>
        </p:nvSpPr>
        <p:spPr>
          <a:xfrm>
            <a:off x="9227145" y="1690688"/>
            <a:ext cx="1188028" cy="7011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Kallisto Bold" panose="00000800000000000000" pitchFamily="50" charset="0"/>
                <a:ea typeface="+mj-ea"/>
                <a:cs typeface="+mj-cs"/>
              </a:defRPr>
            </a:lvl1pPr>
          </a:lstStyle>
          <a:p>
            <a:r>
              <a:rPr lang="pt-BR" sz="2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Toyota</a:t>
            </a:r>
          </a:p>
          <a:p>
            <a:r>
              <a:rPr lang="pt-BR" sz="2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2002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7B8F55DF-985F-5F33-F527-2CC2FF9B52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199" y="1690688"/>
            <a:ext cx="7620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55776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4981F0-7811-CE0A-E154-BADAD057E6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818091" cy="1325563"/>
          </a:xfrm>
        </p:spPr>
        <p:txBody>
          <a:bodyPr/>
          <a:lstStyle/>
          <a:p>
            <a:r>
              <a:rPr lang="pt-BR" b="1" dirty="0"/>
              <a:t>2004 - XHTML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6AF5FF1A-BB30-94B3-C1CA-9FF3AE4200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199" y="1690688"/>
            <a:ext cx="8638310" cy="6478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643F4BC2-2EFB-9AE5-DBE8-5874938EA37D}"/>
              </a:ext>
            </a:extLst>
          </p:cNvPr>
          <p:cNvSpPr txBox="1">
            <a:spLocks/>
          </p:cNvSpPr>
          <p:nvPr/>
        </p:nvSpPr>
        <p:spPr>
          <a:xfrm>
            <a:off x="9227145" y="1690688"/>
            <a:ext cx="1188028" cy="7011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Kallisto Bold" panose="00000800000000000000" pitchFamily="50" charset="0"/>
                <a:ea typeface="+mj-ea"/>
                <a:cs typeface="+mj-cs"/>
              </a:defRPr>
            </a:lvl1pPr>
          </a:lstStyle>
          <a:p>
            <a:r>
              <a:rPr lang="pt-BR" sz="2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IBM</a:t>
            </a:r>
          </a:p>
          <a:p>
            <a:r>
              <a:rPr lang="pt-BR" sz="2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2004</a:t>
            </a:r>
          </a:p>
        </p:txBody>
      </p:sp>
    </p:spTree>
    <p:extLst>
      <p:ext uri="{BB962C8B-B14F-4D97-AF65-F5344CB8AC3E}">
        <p14:creationId xmlns:p14="http://schemas.microsoft.com/office/powerpoint/2010/main" val="28799735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4981F0-7811-CE0A-E154-BADAD057E6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818091" cy="1325563"/>
          </a:xfrm>
        </p:spPr>
        <p:txBody>
          <a:bodyPr/>
          <a:lstStyle/>
          <a:p>
            <a:r>
              <a:rPr lang="pt-BR" b="1" dirty="0"/>
              <a:t>2006 - XHTML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643F4BC2-2EFB-9AE5-DBE8-5874938EA37D}"/>
              </a:ext>
            </a:extLst>
          </p:cNvPr>
          <p:cNvSpPr txBox="1">
            <a:spLocks/>
          </p:cNvSpPr>
          <p:nvPr/>
        </p:nvSpPr>
        <p:spPr>
          <a:xfrm>
            <a:off x="9227145" y="1690688"/>
            <a:ext cx="1188028" cy="7011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Kallisto Bold" panose="00000800000000000000" pitchFamily="50" charset="0"/>
                <a:ea typeface="+mj-ea"/>
                <a:cs typeface="+mj-cs"/>
              </a:defRPr>
            </a:lvl1pPr>
          </a:lstStyle>
          <a:p>
            <a:r>
              <a:rPr lang="pt-BR" sz="2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Lego</a:t>
            </a:r>
          </a:p>
          <a:p>
            <a:r>
              <a:rPr lang="pt-BR" sz="2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2006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6674DC7E-DF0E-5C36-1232-579FAEAB54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710" y="1690688"/>
            <a:ext cx="8379691" cy="8379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32146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2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2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4981F0-7811-CE0A-E154-BADAD057E6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818091" cy="1325563"/>
          </a:xfrm>
        </p:spPr>
        <p:txBody>
          <a:bodyPr/>
          <a:lstStyle/>
          <a:p>
            <a:r>
              <a:rPr lang="pt-BR" b="1" dirty="0"/>
              <a:t>2008 - XHTML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643F4BC2-2EFB-9AE5-DBE8-5874938EA37D}"/>
              </a:ext>
            </a:extLst>
          </p:cNvPr>
          <p:cNvSpPr txBox="1">
            <a:spLocks/>
          </p:cNvSpPr>
          <p:nvPr/>
        </p:nvSpPr>
        <p:spPr>
          <a:xfrm>
            <a:off x="9227144" y="1690688"/>
            <a:ext cx="1847255" cy="7011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Kallisto Bold" panose="00000800000000000000" pitchFamily="50" charset="0"/>
                <a:ea typeface="+mj-ea"/>
                <a:cs typeface="+mj-cs"/>
              </a:defRPr>
            </a:lvl1pPr>
          </a:lstStyle>
          <a:p>
            <a:r>
              <a:rPr lang="pt-BR" sz="2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Facebook</a:t>
            </a:r>
          </a:p>
          <a:p>
            <a:r>
              <a:rPr lang="pt-BR" sz="2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2008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4D7998D8-A36F-1953-100E-82C4F6677D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671" y="1587500"/>
            <a:ext cx="790575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475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4981F0-7811-CE0A-E154-BADAD057E6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818091" cy="1325563"/>
          </a:xfrm>
        </p:spPr>
        <p:txBody>
          <a:bodyPr/>
          <a:lstStyle/>
          <a:p>
            <a:r>
              <a:rPr lang="pt-BR" b="1" dirty="0"/>
              <a:t>2010 - XHTML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643F4BC2-2EFB-9AE5-DBE8-5874938EA37D}"/>
              </a:ext>
            </a:extLst>
          </p:cNvPr>
          <p:cNvSpPr txBox="1">
            <a:spLocks/>
          </p:cNvSpPr>
          <p:nvPr/>
        </p:nvSpPr>
        <p:spPr>
          <a:xfrm>
            <a:off x="9227144" y="1690688"/>
            <a:ext cx="1847255" cy="7011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Kallisto Bold" panose="00000800000000000000" pitchFamily="50" charset="0"/>
                <a:ea typeface="+mj-ea"/>
                <a:cs typeface="+mj-cs"/>
              </a:defRPr>
            </a:lvl1pPr>
          </a:lstStyle>
          <a:p>
            <a:r>
              <a:rPr lang="pt-BR" sz="2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Microsoft</a:t>
            </a:r>
          </a:p>
          <a:p>
            <a:r>
              <a:rPr lang="pt-BR" sz="2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2010</a:t>
            </a: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42D63751-737E-B14E-0ECE-87FBF5273E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199" y="1690688"/>
            <a:ext cx="8158019" cy="10958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35710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4981F0-7811-CE0A-E154-BADAD057E6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818091" cy="1325563"/>
          </a:xfrm>
        </p:spPr>
        <p:txBody>
          <a:bodyPr/>
          <a:lstStyle/>
          <a:p>
            <a:r>
              <a:rPr lang="pt-BR" b="1" dirty="0"/>
              <a:t>2012 - XHTML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643F4BC2-2EFB-9AE5-DBE8-5874938EA37D}"/>
              </a:ext>
            </a:extLst>
          </p:cNvPr>
          <p:cNvSpPr txBox="1">
            <a:spLocks/>
          </p:cNvSpPr>
          <p:nvPr/>
        </p:nvSpPr>
        <p:spPr>
          <a:xfrm>
            <a:off x="9227144" y="1690688"/>
            <a:ext cx="1847255" cy="7011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Kallisto Bold" panose="00000800000000000000" pitchFamily="50" charset="0"/>
                <a:ea typeface="+mj-ea"/>
                <a:cs typeface="+mj-cs"/>
              </a:defRPr>
            </a:lvl1pPr>
          </a:lstStyle>
          <a:p>
            <a:r>
              <a:rPr lang="pt-BR" sz="2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Samsung</a:t>
            </a:r>
          </a:p>
          <a:p>
            <a:r>
              <a:rPr lang="pt-BR" sz="2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2012</a:t>
            </a: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6BB77AF1-1D6D-1A72-F3C6-7ABA9E2F44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199" y="1690688"/>
            <a:ext cx="8296565" cy="16014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46018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4981F0-7811-CE0A-E154-BADAD057E6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818091" cy="1325563"/>
          </a:xfrm>
        </p:spPr>
        <p:txBody>
          <a:bodyPr/>
          <a:lstStyle/>
          <a:p>
            <a:r>
              <a:rPr lang="pt-BR" b="1" dirty="0"/>
              <a:t>2014 - XHTML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643F4BC2-2EFB-9AE5-DBE8-5874938EA37D}"/>
              </a:ext>
            </a:extLst>
          </p:cNvPr>
          <p:cNvSpPr txBox="1">
            <a:spLocks/>
          </p:cNvSpPr>
          <p:nvPr/>
        </p:nvSpPr>
        <p:spPr>
          <a:xfrm>
            <a:off x="9227144" y="1690688"/>
            <a:ext cx="1847255" cy="7011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Kallisto Bold" panose="00000800000000000000" pitchFamily="50" charset="0"/>
                <a:ea typeface="+mj-ea"/>
                <a:cs typeface="+mj-cs"/>
              </a:defRPr>
            </a:lvl1pPr>
          </a:lstStyle>
          <a:p>
            <a:r>
              <a:rPr lang="pt-BR" sz="2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Nintendo</a:t>
            </a:r>
          </a:p>
          <a:p>
            <a:r>
              <a:rPr lang="pt-BR" sz="2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2014</a:t>
            </a:r>
          </a:p>
        </p:txBody>
      </p:sp>
      <p:pic>
        <p:nvPicPr>
          <p:cNvPr id="13314" name="Picture 2" descr="Nintendo in 2014">
            <a:extLst>
              <a:ext uri="{FF2B5EF4-FFF2-40B4-BE49-F238E27FC236}">
                <a16:creationId xmlns:a16="http://schemas.microsoft.com/office/drawing/2014/main" id="{7467BAE4-93E9-FAD7-8572-277AAA7968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199" y="1690688"/>
            <a:ext cx="8388945" cy="16361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72643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3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3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4981F0-7811-CE0A-E154-BADAD057E6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Kallisto Bold" panose="00000800000000000000" pitchFamily="50" charset="0"/>
              </a:rPr>
              <a:t>HTML5 – A evolução do HTML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015E618-FB76-5B6B-DF91-6B89A74B33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642600" cy="4351338"/>
          </a:xfrm>
        </p:spPr>
        <p:txBody>
          <a:bodyPr/>
          <a:lstStyle/>
          <a:p>
            <a:pPr marL="0" indent="0">
              <a:lnSpc>
                <a:spcPct val="125000"/>
              </a:lnSpc>
              <a:buNone/>
            </a:pPr>
            <a:r>
              <a:rPr lang="pt-BR" b="0" i="0" dirty="0">
                <a:solidFill>
                  <a:srgbClr val="374151"/>
                </a:solidFill>
                <a:effectLst/>
              </a:rPr>
              <a:t>HTML5 é a quinta versão da linguagem de marcação Hypertext Markup </a:t>
            </a:r>
            <a:r>
              <a:rPr lang="pt-BR" b="0" i="0" dirty="0" err="1">
                <a:solidFill>
                  <a:srgbClr val="374151"/>
                </a:solidFill>
                <a:effectLst/>
              </a:rPr>
              <a:t>Language</a:t>
            </a:r>
            <a:r>
              <a:rPr lang="pt-BR" b="0" i="0" dirty="0">
                <a:solidFill>
                  <a:srgbClr val="374151"/>
                </a:solidFill>
                <a:effectLst/>
              </a:rPr>
              <a:t> (HTML), a base da World </a:t>
            </a:r>
            <a:r>
              <a:rPr lang="pt-BR" b="0" i="0" dirty="0" err="1">
                <a:solidFill>
                  <a:srgbClr val="374151"/>
                </a:solidFill>
                <a:effectLst/>
              </a:rPr>
              <a:t>Wide</a:t>
            </a:r>
            <a:r>
              <a:rPr lang="pt-BR" b="0" i="0" dirty="0">
                <a:solidFill>
                  <a:srgbClr val="374151"/>
                </a:solidFill>
                <a:effectLst/>
              </a:rPr>
              <a:t> Web. </a:t>
            </a:r>
          </a:p>
          <a:p>
            <a:pPr marL="0" indent="0">
              <a:lnSpc>
                <a:spcPct val="125000"/>
              </a:lnSpc>
              <a:buNone/>
            </a:pPr>
            <a:r>
              <a:rPr lang="pt-BR" b="0" i="0" dirty="0">
                <a:solidFill>
                  <a:srgbClr val="374151"/>
                </a:solidFill>
                <a:effectLst/>
              </a:rPr>
              <a:t>Ele representa uma evolução significativa em relação às versões anteriores do HTML, trazendo uma série de recursos novos e melhorias para o desenvolvimento web.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372363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4981F0-7811-CE0A-E154-BADAD057E6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818091" cy="1325563"/>
          </a:xfrm>
        </p:spPr>
        <p:txBody>
          <a:bodyPr/>
          <a:lstStyle/>
          <a:p>
            <a:r>
              <a:rPr lang="pt-BR" b="1" dirty="0"/>
              <a:t>2014 – HTML5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015E618-FB76-5B6B-DF91-6B89A74B33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122892" cy="4351338"/>
          </a:xfrm>
        </p:spPr>
        <p:txBody>
          <a:bodyPr>
            <a:noAutofit/>
          </a:bodyPr>
          <a:lstStyle/>
          <a:p>
            <a:pPr>
              <a:lnSpc>
                <a:spcPct val="125000"/>
              </a:lnSpc>
            </a:pPr>
            <a:r>
              <a:rPr lang="pt-BR" dirty="0"/>
              <a:t>Uma reformulação completa, trazendo diversos novos recursos.</a:t>
            </a:r>
          </a:p>
          <a:p>
            <a:pPr>
              <a:lnSpc>
                <a:spcPct val="125000"/>
              </a:lnSpc>
            </a:pPr>
            <a:r>
              <a:rPr lang="pt-BR" dirty="0"/>
              <a:t>Introduziu elementos semânticos, suporte nativo a áudio e vídeo, formulários aprimorados, e uma série de APIs </a:t>
            </a:r>
            <a:r>
              <a:rPr lang="pt-BR" dirty="0" err="1"/>
              <a:t>JavaScript</a:t>
            </a:r>
            <a:r>
              <a:rPr lang="pt-BR" dirty="0"/>
              <a:t>.</a:t>
            </a:r>
          </a:p>
          <a:p>
            <a:pPr>
              <a:lnSpc>
                <a:spcPct val="125000"/>
              </a:lnSpc>
            </a:pPr>
            <a:r>
              <a:rPr lang="pt-BR" dirty="0"/>
              <a:t>Uma ênfase na acessibilidade, SEO e desenvolvimento web moderno.</a:t>
            </a:r>
          </a:p>
          <a:p>
            <a:pPr>
              <a:lnSpc>
                <a:spcPct val="125000"/>
              </a:lnSpc>
            </a:pPr>
            <a:r>
              <a:rPr lang="pt-BR" dirty="0"/>
              <a:t>Permitiu a criação de aplicativos web poderosos e responsivos.</a:t>
            </a:r>
          </a:p>
        </p:txBody>
      </p:sp>
    </p:spTree>
    <p:extLst>
      <p:ext uri="{BB962C8B-B14F-4D97-AF65-F5344CB8AC3E}">
        <p14:creationId xmlns:p14="http://schemas.microsoft.com/office/powerpoint/2010/main" val="19866946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4981F0-7811-CE0A-E154-BADAD057E6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818091" cy="1325563"/>
          </a:xfrm>
        </p:spPr>
        <p:txBody>
          <a:bodyPr/>
          <a:lstStyle/>
          <a:p>
            <a:r>
              <a:rPr lang="pt-BR" b="1" dirty="0"/>
              <a:t>2016 – HTML5</a:t>
            </a:r>
          </a:p>
        </p:txBody>
      </p:sp>
      <p:pic>
        <p:nvPicPr>
          <p:cNvPr id="14338" name="Picture 2" descr="Adobe in 2016">
            <a:extLst>
              <a:ext uri="{FF2B5EF4-FFF2-40B4-BE49-F238E27FC236}">
                <a16:creationId xmlns:a16="http://schemas.microsoft.com/office/drawing/2014/main" id="{09E8A95E-CCB6-DC10-C30E-23976E5DC5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199" y="1690688"/>
            <a:ext cx="97536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643F4BC2-2EFB-9AE5-DBE8-5874938EA37D}"/>
              </a:ext>
            </a:extLst>
          </p:cNvPr>
          <p:cNvSpPr txBox="1">
            <a:spLocks/>
          </p:cNvSpPr>
          <p:nvPr/>
        </p:nvSpPr>
        <p:spPr>
          <a:xfrm>
            <a:off x="10591799" y="1690688"/>
            <a:ext cx="1847255" cy="7011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Kallisto Bold" panose="00000800000000000000" pitchFamily="50" charset="0"/>
                <a:ea typeface="+mj-ea"/>
                <a:cs typeface="+mj-cs"/>
              </a:defRPr>
            </a:lvl1pPr>
          </a:lstStyle>
          <a:p>
            <a:r>
              <a:rPr lang="pt-BR" sz="2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Adobe</a:t>
            </a:r>
          </a:p>
          <a:p>
            <a:r>
              <a:rPr lang="pt-BR" sz="2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2016</a:t>
            </a:r>
          </a:p>
        </p:txBody>
      </p:sp>
    </p:spTree>
    <p:extLst>
      <p:ext uri="{BB962C8B-B14F-4D97-AF65-F5344CB8AC3E}">
        <p14:creationId xmlns:p14="http://schemas.microsoft.com/office/powerpoint/2010/main" val="3840952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3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3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8FB4B7B-B71D-4D56-5095-FC1288E7EE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87418"/>
            <a:ext cx="10515600" cy="2683164"/>
          </a:xfrm>
        </p:spPr>
        <p:txBody>
          <a:bodyPr>
            <a:normAutofit/>
          </a:bodyPr>
          <a:lstStyle/>
          <a:p>
            <a:pPr algn="ctr"/>
            <a:r>
              <a:rPr lang="pt-BR" sz="6000" dirty="0"/>
              <a:t>Principais características do HTML5</a:t>
            </a:r>
            <a:endParaRPr lang="pt-BR" sz="6000" dirty="0">
              <a:latin typeface="Kallisto Bold" panose="000008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85719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4981F0-7811-CE0A-E154-BADAD057E6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818091" cy="1325563"/>
          </a:xfrm>
        </p:spPr>
        <p:txBody>
          <a:bodyPr/>
          <a:lstStyle/>
          <a:p>
            <a:r>
              <a:rPr lang="pt-BR" b="1" dirty="0"/>
              <a:t>Estrutura semântica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015E618-FB76-5B6B-DF91-6B89A74B33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25000"/>
              </a:lnSpc>
              <a:buNone/>
            </a:pPr>
            <a:r>
              <a:rPr lang="pt-BR" b="0" i="0" dirty="0">
                <a:solidFill>
                  <a:srgbClr val="374151"/>
                </a:solidFill>
                <a:effectLst/>
              </a:rPr>
              <a:t>HTML5 introduziu uma série de elementos semânticos, como </a:t>
            </a:r>
            <a:r>
              <a:rPr lang="pt-BR" b="1" i="0" dirty="0">
                <a:solidFill>
                  <a:srgbClr val="374151"/>
                </a:solidFill>
                <a:effectLst/>
                <a:latin typeface="Consolas" panose="020B0609020204030204" pitchFamily="49" charset="0"/>
              </a:rPr>
              <a:t>&lt;header&gt;, &lt;</a:t>
            </a:r>
            <a:r>
              <a:rPr lang="pt-BR" b="1" i="0" dirty="0" err="1">
                <a:solidFill>
                  <a:srgbClr val="374151"/>
                </a:solidFill>
                <a:effectLst/>
                <a:latin typeface="Consolas" panose="020B0609020204030204" pitchFamily="49" charset="0"/>
              </a:rPr>
              <a:t>nav</a:t>
            </a:r>
            <a:r>
              <a:rPr lang="pt-BR" b="1" i="0" dirty="0">
                <a:solidFill>
                  <a:srgbClr val="374151"/>
                </a:solidFill>
                <a:effectLst/>
                <a:latin typeface="Consolas" panose="020B0609020204030204" pitchFamily="49" charset="0"/>
              </a:rPr>
              <a:t>&gt;, &lt;</a:t>
            </a:r>
            <a:r>
              <a:rPr lang="pt-BR" b="1" i="0" dirty="0" err="1">
                <a:solidFill>
                  <a:srgbClr val="374151"/>
                </a:solidFill>
                <a:effectLst/>
                <a:latin typeface="Consolas" panose="020B0609020204030204" pitchFamily="49" charset="0"/>
              </a:rPr>
              <a:t>article</a:t>
            </a:r>
            <a:r>
              <a:rPr lang="pt-BR" b="1" i="0" dirty="0">
                <a:solidFill>
                  <a:srgbClr val="374151"/>
                </a:solidFill>
                <a:effectLst/>
                <a:latin typeface="Consolas" panose="020B0609020204030204" pitchFamily="49" charset="0"/>
              </a:rPr>
              <a:t>&gt;, &lt;</a:t>
            </a:r>
            <a:r>
              <a:rPr lang="pt-BR" b="1" i="0" dirty="0" err="1">
                <a:solidFill>
                  <a:srgbClr val="374151"/>
                </a:solidFill>
                <a:effectLst/>
                <a:latin typeface="Consolas" panose="020B0609020204030204" pitchFamily="49" charset="0"/>
              </a:rPr>
              <a:t>section</a:t>
            </a:r>
            <a:r>
              <a:rPr lang="pt-BR" b="1" i="0" dirty="0">
                <a:solidFill>
                  <a:srgbClr val="374151"/>
                </a:solidFill>
                <a:effectLst/>
                <a:latin typeface="Consolas" panose="020B0609020204030204" pitchFamily="49" charset="0"/>
              </a:rPr>
              <a:t>&gt;, </a:t>
            </a:r>
            <a:r>
              <a:rPr lang="pt-BR" b="0" i="0" dirty="0">
                <a:solidFill>
                  <a:srgbClr val="374151"/>
                </a:solidFill>
                <a:effectLst/>
              </a:rPr>
              <a:t>entre outros. Esses elementos tornam mais fácil para os desenvolvedores web criar páginas bem estruturadas e acessíveis, além de melhorar o SEO.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461446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4981F0-7811-CE0A-E154-BADAD057E6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818091" cy="1325563"/>
          </a:xfrm>
        </p:spPr>
        <p:txBody>
          <a:bodyPr/>
          <a:lstStyle/>
          <a:p>
            <a:r>
              <a:rPr lang="pt-BR" b="1" dirty="0"/>
              <a:t>Multimídia Aprimorada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015E618-FB76-5B6B-DF91-6B89A74B33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25000"/>
              </a:lnSpc>
              <a:buNone/>
            </a:pPr>
            <a:r>
              <a:rPr lang="pt-BR" b="0" i="0" dirty="0">
                <a:solidFill>
                  <a:srgbClr val="374151"/>
                </a:solidFill>
                <a:effectLst/>
              </a:rPr>
              <a:t>Com HTML5, você pode incorporar áudio e vídeo diretamente em suas páginas usando as </a:t>
            </a:r>
            <a:r>
              <a:rPr lang="pt-BR" b="0" i="0" dirty="0" err="1">
                <a:solidFill>
                  <a:srgbClr val="374151"/>
                </a:solidFill>
                <a:effectLst/>
              </a:rPr>
              <a:t>tags</a:t>
            </a:r>
            <a:r>
              <a:rPr lang="pt-BR" b="0" i="0" dirty="0">
                <a:solidFill>
                  <a:srgbClr val="374151"/>
                </a:solidFill>
                <a:effectLst/>
              </a:rPr>
              <a:t> </a:t>
            </a:r>
            <a:r>
              <a:rPr lang="pt-BR" b="1" i="0" dirty="0">
                <a:solidFill>
                  <a:srgbClr val="374151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pt-BR" b="1" i="0" dirty="0" err="1">
                <a:solidFill>
                  <a:srgbClr val="374151"/>
                </a:solidFill>
                <a:effectLst/>
                <a:latin typeface="Consolas" panose="020B0609020204030204" pitchFamily="49" charset="0"/>
              </a:rPr>
              <a:t>audio</a:t>
            </a:r>
            <a:r>
              <a:rPr lang="pt-BR" b="1" i="0" dirty="0">
                <a:solidFill>
                  <a:srgbClr val="374151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pt-BR" b="1" i="0" dirty="0">
                <a:solidFill>
                  <a:srgbClr val="374151"/>
                </a:solidFill>
                <a:effectLst/>
              </a:rPr>
              <a:t> </a:t>
            </a:r>
            <a:r>
              <a:rPr lang="pt-BR" b="0" i="0" dirty="0">
                <a:solidFill>
                  <a:srgbClr val="374151"/>
                </a:solidFill>
                <a:effectLst/>
              </a:rPr>
              <a:t>e </a:t>
            </a:r>
            <a:r>
              <a:rPr lang="pt-BR" b="1" i="0" dirty="0">
                <a:solidFill>
                  <a:srgbClr val="374151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pt-BR" b="1" i="0" dirty="0" err="1">
                <a:solidFill>
                  <a:srgbClr val="374151"/>
                </a:solidFill>
                <a:effectLst/>
                <a:latin typeface="Consolas" panose="020B0609020204030204" pitchFamily="49" charset="0"/>
              </a:rPr>
              <a:t>video</a:t>
            </a:r>
            <a:r>
              <a:rPr lang="pt-BR" b="1" i="0" dirty="0">
                <a:solidFill>
                  <a:srgbClr val="374151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pt-BR" dirty="0">
                <a:solidFill>
                  <a:srgbClr val="374151"/>
                </a:solidFill>
              </a:rPr>
              <a:t>. </a:t>
            </a:r>
            <a:r>
              <a:rPr lang="pt-BR" b="0" i="0" dirty="0">
                <a:solidFill>
                  <a:srgbClr val="374151"/>
                </a:solidFill>
                <a:effectLst/>
              </a:rPr>
              <a:t>Isso elimina a necessidade de plugins como o Flash, tornando o conteúdo multimídia mais acessível e compatível com uma variedade de dispositivos.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672245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4981F0-7811-CE0A-E154-BADAD057E6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818091" cy="1325563"/>
          </a:xfrm>
        </p:spPr>
        <p:txBody>
          <a:bodyPr/>
          <a:lstStyle/>
          <a:p>
            <a:r>
              <a:rPr lang="pt-BR" b="1" dirty="0"/>
              <a:t>Formulários Aprimorados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015E618-FB76-5B6B-DF91-6B89A74B33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25000"/>
              </a:lnSpc>
              <a:buNone/>
            </a:pPr>
            <a:r>
              <a:rPr lang="pt-BR" dirty="0"/>
              <a:t>O HTML5 introduziu novos tipos de campos de formulário, como </a:t>
            </a:r>
            <a:r>
              <a:rPr lang="pt-BR" b="1" dirty="0" err="1">
                <a:latin typeface="Consolas" panose="020B0609020204030204" pitchFamily="49" charset="0"/>
              </a:rPr>
              <a:t>email</a:t>
            </a:r>
            <a:r>
              <a:rPr lang="pt-BR" b="1" dirty="0">
                <a:latin typeface="Consolas" panose="020B0609020204030204" pitchFamily="49" charset="0"/>
              </a:rPr>
              <a:t>, </a:t>
            </a:r>
            <a:r>
              <a:rPr lang="pt-BR" b="1" dirty="0" err="1">
                <a:latin typeface="Consolas" panose="020B0609020204030204" pitchFamily="49" charset="0"/>
              </a:rPr>
              <a:t>tel</a:t>
            </a:r>
            <a:r>
              <a:rPr lang="pt-BR" b="1" dirty="0">
                <a:latin typeface="Consolas" panose="020B0609020204030204" pitchFamily="49" charset="0"/>
              </a:rPr>
              <a:t>, date,</a:t>
            </a:r>
            <a:r>
              <a:rPr lang="pt-BR" dirty="0"/>
              <a:t> e outros. Além disso, o atributo </a:t>
            </a:r>
            <a:r>
              <a:rPr lang="pt-BR" b="1" dirty="0" err="1">
                <a:latin typeface="Consolas" panose="020B0609020204030204" pitchFamily="49" charset="0"/>
              </a:rPr>
              <a:t>required</a:t>
            </a:r>
            <a:r>
              <a:rPr lang="pt-BR" dirty="0"/>
              <a:t> permite a validação de formulários no lado do cliente, melhorando a experiência do usuário.</a:t>
            </a:r>
          </a:p>
        </p:txBody>
      </p:sp>
    </p:spTree>
    <p:extLst>
      <p:ext uri="{BB962C8B-B14F-4D97-AF65-F5344CB8AC3E}">
        <p14:creationId xmlns:p14="http://schemas.microsoft.com/office/powerpoint/2010/main" val="5060992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4981F0-7811-CE0A-E154-BADAD057E6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818091" cy="1325563"/>
          </a:xfrm>
        </p:spPr>
        <p:txBody>
          <a:bodyPr/>
          <a:lstStyle/>
          <a:p>
            <a:r>
              <a:rPr lang="pt-BR" b="1" dirty="0"/>
              <a:t>APIs </a:t>
            </a:r>
            <a:r>
              <a:rPr lang="pt-BR" b="1" dirty="0" err="1"/>
              <a:t>JavaScript</a:t>
            </a:r>
            <a:endParaRPr lang="pt-BR" b="1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015E618-FB76-5B6B-DF91-6B89A74B33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25000"/>
              </a:lnSpc>
              <a:buNone/>
            </a:pPr>
            <a:r>
              <a:rPr lang="pt-BR" dirty="0"/>
              <a:t>HTML5 inclui várias APIs </a:t>
            </a:r>
            <a:r>
              <a:rPr lang="pt-BR" dirty="0" err="1"/>
              <a:t>JavaScript</a:t>
            </a:r>
            <a:r>
              <a:rPr lang="pt-BR" dirty="0"/>
              <a:t> que possibilitam uma interatividade avançada e funcionalidades modernas.</a:t>
            </a:r>
          </a:p>
          <a:p>
            <a:pPr marL="0" indent="0">
              <a:lnSpc>
                <a:spcPct val="125000"/>
              </a:lnSpc>
              <a:buNone/>
            </a:pPr>
            <a:r>
              <a:rPr lang="pt-BR" dirty="0"/>
              <a:t>Isso inclui a API de geolocalização, armazenamento local (</a:t>
            </a:r>
            <a:r>
              <a:rPr lang="pt-BR" dirty="0" err="1"/>
              <a:t>localStorage</a:t>
            </a:r>
            <a:r>
              <a:rPr lang="pt-BR" dirty="0"/>
              <a:t> e </a:t>
            </a:r>
            <a:r>
              <a:rPr lang="pt-BR" dirty="0" err="1"/>
              <a:t>sessionStorage</a:t>
            </a:r>
            <a:r>
              <a:rPr lang="pt-BR" dirty="0"/>
              <a:t>), e </a:t>
            </a:r>
            <a:r>
              <a:rPr lang="pt-BR" dirty="0" err="1"/>
              <a:t>WebSockets</a:t>
            </a:r>
            <a:r>
              <a:rPr lang="pt-BR" dirty="0"/>
              <a:t> para comunicação em tempo real.</a:t>
            </a:r>
          </a:p>
        </p:txBody>
      </p:sp>
    </p:spTree>
    <p:extLst>
      <p:ext uri="{BB962C8B-B14F-4D97-AF65-F5344CB8AC3E}">
        <p14:creationId xmlns:p14="http://schemas.microsoft.com/office/powerpoint/2010/main" val="34864003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4981F0-7811-CE0A-E154-BADAD057E6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818091" cy="1325563"/>
          </a:xfrm>
        </p:spPr>
        <p:txBody>
          <a:bodyPr/>
          <a:lstStyle/>
          <a:p>
            <a:r>
              <a:rPr lang="pt-BR" b="1" dirty="0"/>
              <a:t>Gráficos e Animações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015E618-FB76-5B6B-DF91-6B89A74B33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25000"/>
              </a:lnSpc>
              <a:buNone/>
            </a:pPr>
            <a:r>
              <a:rPr lang="pt-BR" dirty="0"/>
              <a:t>O elemento </a:t>
            </a:r>
            <a:r>
              <a:rPr lang="pt-BR" b="1" dirty="0">
                <a:latin typeface="Consolas" panose="020B0609020204030204" pitchFamily="49" charset="0"/>
              </a:rPr>
              <a:t>&lt;</a:t>
            </a:r>
            <a:r>
              <a:rPr lang="pt-BR" b="1" dirty="0" err="1">
                <a:latin typeface="Consolas" panose="020B0609020204030204" pitchFamily="49" charset="0"/>
              </a:rPr>
              <a:t>canvas</a:t>
            </a:r>
            <a:r>
              <a:rPr lang="pt-BR" b="1" dirty="0">
                <a:latin typeface="Consolas" panose="020B0609020204030204" pitchFamily="49" charset="0"/>
              </a:rPr>
              <a:t>&gt; </a:t>
            </a:r>
            <a:r>
              <a:rPr lang="pt-BR" dirty="0"/>
              <a:t>permite criar gráficos interativos e jogos diretamente no navegador, enquanto as capacidades de CSS3 permitem criar animações e transições sem a necessidade de recursos externos.</a:t>
            </a:r>
          </a:p>
        </p:txBody>
      </p:sp>
    </p:spTree>
    <p:extLst>
      <p:ext uri="{BB962C8B-B14F-4D97-AF65-F5344CB8AC3E}">
        <p14:creationId xmlns:p14="http://schemas.microsoft.com/office/powerpoint/2010/main" val="29243019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167</TotalTime>
  <Words>692</Words>
  <Application>Microsoft Office PowerPoint</Application>
  <PresentationFormat>Widescreen</PresentationFormat>
  <Paragraphs>85</Paragraphs>
  <Slides>31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31</vt:i4>
      </vt:variant>
    </vt:vector>
  </HeadingPairs>
  <TitlesOfParts>
    <vt:vector size="38" baseType="lpstr">
      <vt:lpstr>Arial</vt:lpstr>
      <vt:lpstr>Calibri</vt:lpstr>
      <vt:lpstr>Consolas</vt:lpstr>
      <vt:lpstr>Kallisto Bold</vt:lpstr>
      <vt:lpstr>Kallisto Medium</vt:lpstr>
      <vt:lpstr>Open Sans</vt:lpstr>
      <vt:lpstr>Tema do Office</vt:lpstr>
      <vt:lpstr>Conhecendo o HTML5</vt:lpstr>
      <vt:lpstr>Visão Geral</vt:lpstr>
      <vt:lpstr>HTML5 – A evolução do HTML</vt:lpstr>
      <vt:lpstr>Principais características do HTML5</vt:lpstr>
      <vt:lpstr>Estrutura semântica</vt:lpstr>
      <vt:lpstr>Multimídia Aprimorada</vt:lpstr>
      <vt:lpstr>Formulários Aprimorados</vt:lpstr>
      <vt:lpstr>APIs JavaScript</vt:lpstr>
      <vt:lpstr>Gráficos e Animações</vt:lpstr>
      <vt:lpstr>Acesso Offline</vt:lpstr>
      <vt:lpstr>Compatibilidade e Suporte</vt:lpstr>
      <vt:lpstr>Considerações</vt:lpstr>
      <vt:lpstr>A História do HTML</vt:lpstr>
      <vt:lpstr>1993 - HTML 1.0</vt:lpstr>
      <vt:lpstr>1995 - HTML 2.0</vt:lpstr>
      <vt:lpstr>1995 - HTML 2.0</vt:lpstr>
      <vt:lpstr>1997 - HTML 3.2</vt:lpstr>
      <vt:lpstr>1997 - HTML 3.2</vt:lpstr>
      <vt:lpstr>1999 - HTML 4.01</vt:lpstr>
      <vt:lpstr>1999 - HTML 4.01</vt:lpstr>
      <vt:lpstr>2000 - XHTML</vt:lpstr>
      <vt:lpstr>2000 - XHTML</vt:lpstr>
      <vt:lpstr>2002 - XHTML</vt:lpstr>
      <vt:lpstr>2004 - XHTML</vt:lpstr>
      <vt:lpstr>2006 - XHTML</vt:lpstr>
      <vt:lpstr>2008 - XHTML</vt:lpstr>
      <vt:lpstr>2010 - XHTML</vt:lpstr>
      <vt:lpstr>2012 - XHTML</vt:lpstr>
      <vt:lpstr>2014 - XHTML</vt:lpstr>
      <vt:lpstr>2014 – HTML5</vt:lpstr>
      <vt:lpstr>2016 – HTML5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Conhecendo o HTML5</dc:title>
  <dc:creator>Flavio Ricardo</dc:creator>
  <cp:lastModifiedBy>Flavio Ricardo</cp:lastModifiedBy>
  <cp:revision>1</cp:revision>
  <dcterms:created xsi:type="dcterms:W3CDTF">2023-10-03T22:08:39Z</dcterms:created>
  <dcterms:modified xsi:type="dcterms:W3CDTF">2023-10-04T00:56:16Z</dcterms:modified>
</cp:coreProperties>
</file>